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97" r:id="rId3"/>
    <p:sldId id="298" r:id="rId4"/>
    <p:sldId id="302" r:id="rId5"/>
    <p:sldId id="301" r:id="rId6"/>
    <p:sldId id="299" r:id="rId7"/>
    <p:sldId id="300" r:id="rId8"/>
  </p:sldIdLst>
  <p:sldSz cx="9144000" cy="5715000" type="screen16x1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800080"/>
    <a:srgbClr val="FFFFE1"/>
    <a:srgbClr val="FFFFDD"/>
    <a:srgbClr val="D60093"/>
    <a:srgbClr val="003399"/>
    <a:srgbClr val="99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450" y="-90"/>
      </p:cViewPr>
      <p:guideLst>
        <p:guide orient="horz" pos="180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1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9223" name="Rectangle 6"/>
          <p:cNvSpPr>
            <a:spLocks noGrp="1" noChangeArrowheads="1"/>
          </p:cNvSpPr>
          <p:nvPr>
            <p:ph type="sldImg"/>
          </p:nvPr>
        </p:nvSpPr>
        <p:spPr bwMode="auto">
          <a:xfrm>
            <a:off x="671513" y="674688"/>
            <a:ext cx="5510212" cy="3443287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412A526E-FCFE-4E24-87D8-1505E6F61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253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A44E5D-C836-44CF-9A21-A58B22919DB5}" type="slidenum">
              <a:rPr lang="ru-RU" altLang="ru-RU" smtClean="0">
                <a:latin typeface="Calibri" pitchFamily="34" charset="0"/>
                <a:ea typeface="Lucida Sans Unicode" pitchFamily="34" charset="0"/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mtClean="0">
              <a:latin typeface="Calibri" pitchFamily="34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AEC78FD-0BE0-47FB-8657-5F87DB6B27CF}" type="slidenum">
              <a:rPr lang="ru-RU" altLang="ru-RU">
                <a:latin typeface="Calibri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4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2084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E1B05F4-D0F0-4D12-AEEC-EDB2D8202106}" type="slidenum">
              <a:rPr lang="ru-RU" altLang="ru-RU" smtClean="0">
                <a:latin typeface="Calibri" pitchFamily="34" charset="0"/>
                <a:ea typeface="Lucida Sans Unicode" pitchFamily="34" charset="0"/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mtClean="0">
              <a:latin typeface="Calibri" pitchFamily="34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1268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13237BF-F401-4DC0-88CB-63DDAF37BACD}" type="slidenum">
              <a:rPr lang="ru-RU" altLang="ru-RU" smtClean="0">
                <a:latin typeface="Calibri" pitchFamily="34" charset="0"/>
                <a:ea typeface="Lucida Sans Unicode" pitchFamily="34" charset="0"/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Calibri" pitchFamily="34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2292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905E6D-7D21-4B76-AEC6-430C62EABA97}" type="slidenum">
              <a:rPr lang="ru-RU" altLang="ru-RU" smtClean="0">
                <a:latin typeface="Calibri" pitchFamily="34" charset="0"/>
                <a:ea typeface="Lucida Sans Unicode" pitchFamily="34" charset="0"/>
                <a:cs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mtClean="0">
              <a:latin typeface="Calibri" pitchFamily="34" charset="0"/>
              <a:ea typeface="Lucida Sans Unicode" pitchFamily="34" charset="0"/>
              <a:cs typeface="Arial" charset="0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3316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43BD-C14F-4755-96FD-5B9AB1D873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4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54CBB-DDDA-4743-9874-23AE74450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951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7" y="107157"/>
            <a:ext cx="2055813" cy="49940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107157"/>
            <a:ext cx="6016625" cy="49940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2CC64-DDA6-464A-9ED0-F7CE6CEF0C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414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9643D-C4D2-49DD-A728-3F8CF805F0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162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99B18-93A7-446F-9759-9954084C4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556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333500"/>
            <a:ext cx="4035425" cy="3767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7" y="1333500"/>
            <a:ext cx="4037013" cy="37676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009A2-6025-4365-B123-0880D136AD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60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F4B23-4E97-4986-B11B-2255D31B1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301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C95A-9038-4B5A-9DA3-2ABCF7C3FD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25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4EFC-48DC-4825-88A0-EC3D58D70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386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F5DF3-8F46-42FD-81BA-666AF4F84B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966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F2745-FEBE-4B54-ADCB-227C935FBC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55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7950"/>
            <a:ext cx="8224838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4838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5294313"/>
            <a:ext cx="21304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5257800"/>
            <a:ext cx="289560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5294313"/>
            <a:ext cx="21288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D29F405-3165-4C32-9E42-B2167C501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00113" y="265113"/>
            <a:ext cx="8077200" cy="1079500"/>
          </a:xfrm>
          <a:prstGeom prst="round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32000"/>
                </a:schemeClr>
              </a:gs>
              <a:gs pos="35000">
                <a:schemeClr val="accent4">
                  <a:tint val="37000"/>
                  <a:satMod val="300000"/>
                  <a:alpha val="77000"/>
                </a:schemeClr>
              </a:gs>
              <a:gs pos="100000">
                <a:schemeClr val="accent4">
                  <a:tint val="15000"/>
                  <a:satMod val="350000"/>
                  <a:alpha val="8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>
                <a:solidFill>
                  <a:srgbClr val="000066"/>
                </a:solidFill>
                <a:latin typeface="Arial Black" pitchFamily="34" charset="0"/>
              </a:rPr>
              <a:t>Обучение старшего поколения основам работы на компьютере и в Интернете</a:t>
            </a:r>
            <a:endParaRPr lang="ru-RU" altLang="ru-RU" sz="2600" b="1" i="1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2051" name="Picture 7" descr="http://kuzbass-today.ru/wp-content/uploads/2015/07/Kompyuter-dlya-pensionerov-9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562100"/>
            <a:ext cx="4319587" cy="287972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4056063" y="4657725"/>
            <a:ext cx="50530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 i="1">
                <a:solidFill>
                  <a:schemeClr val="tx1"/>
                </a:solidFill>
                <a:latin typeface="Century Gothic" pitchFamily="34" charset="0"/>
              </a:rPr>
              <a:t>Презентацию подготовили учащиеся </a:t>
            </a:r>
          </a:p>
          <a:p>
            <a:pPr algn="ctr" eaLnBrk="1" hangingPunct="1"/>
            <a:r>
              <a:rPr lang="ru-RU" altLang="ru-RU" b="1" i="1">
                <a:solidFill>
                  <a:schemeClr val="tx1"/>
                </a:solidFill>
                <a:latin typeface="Century Gothic" pitchFamily="34" charset="0"/>
              </a:rPr>
              <a:t>10 класса ГБОУ гимназии № 1 </a:t>
            </a:r>
          </a:p>
          <a:p>
            <a:pPr algn="ctr" eaLnBrk="1" hangingPunct="1"/>
            <a:r>
              <a:rPr lang="ru-RU" altLang="ru-RU" b="1" i="1">
                <a:solidFill>
                  <a:schemeClr val="tx1"/>
                </a:solidFill>
                <a:latin typeface="Century Gothic" pitchFamily="34" charset="0"/>
              </a:rPr>
              <a:t>г. Новокуйбышевска Самарской обл.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2052" grpId="0"/>
      <p:bldP spid="205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http://fs00.infourok.ru/images/doc/30/38544/hello_html_6450b14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" t="2422" r="1764" b="3023"/>
          <a:stretch>
            <a:fillRect/>
          </a:stretch>
        </p:blipFill>
        <p:spPr bwMode="auto">
          <a:xfrm>
            <a:off x="4111625" y="2209800"/>
            <a:ext cx="47085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395288" y="554038"/>
            <a:ext cx="8353425" cy="132715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i="1">
                <a:solidFill>
                  <a:schemeClr val="tx1"/>
                </a:solidFill>
                <a:latin typeface="Bookman Old Style" pitchFamily="18" charset="0"/>
              </a:rPr>
              <a:t>В век информационных технологий компьютер и Интернет стали частью нашей жизни. Мы, молодое поколение легко используем современные гаджеты, общаемся в Интернете и не мыслим без всего этого своей жизни.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2263775"/>
            <a:ext cx="3529012" cy="2970213"/>
          </a:xfrm>
          <a:prstGeom prst="rect">
            <a:avLst/>
          </a:prstGeom>
          <a:solidFill>
            <a:srgbClr val="FFFFE1"/>
          </a:solidFill>
          <a:ln w="28575">
            <a:solidFill>
              <a:srgbClr val="FFC000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altLang="ru-RU" sz="1700">
                <a:solidFill>
                  <a:schemeClr val="tx1"/>
                </a:solidFill>
                <a:latin typeface="Bookman Old Style" pitchFamily="18" charset="0"/>
              </a:rPr>
              <a:t>Старшее поколение - наши родители, бабушки, дедушки, учителя, теряются в огромном потоке информации и современной техники.</a:t>
            </a:r>
          </a:p>
          <a:p>
            <a:r>
              <a:rPr lang="ru-RU" altLang="ru-RU" sz="1700">
                <a:solidFill>
                  <a:schemeClr val="tx1"/>
                </a:solidFill>
                <a:latin typeface="Bookman Old Style" pitchFamily="18" charset="0"/>
              </a:rPr>
              <a:t>Наша задача состоит в том, чтобы помочь им научиться использовать современные компьютерные технологии в работе и повседневной жизни.</a:t>
            </a:r>
            <a:endParaRPr lang="ru-RU" altLang="ru-RU" sz="1700">
              <a:solidFill>
                <a:srgbClr val="FFFFFF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317750"/>
            <a:ext cx="2366962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417513" y="784225"/>
            <a:ext cx="2359025" cy="1123950"/>
          </a:xfrm>
          <a:prstGeom prst="wedgeRoundRectCallout">
            <a:avLst>
              <a:gd name="adj1" fmla="val -8567"/>
              <a:gd name="adj2" fmla="val 106767"/>
              <a:gd name="adj3" fmla="val 16667"/>
            </a:avLst>
          </a:prstGeom>
          <a:ln>
            <a:solidFill>
              <a:srgbClr val="D600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altLang="ru-RU" sz="2000" i="1">
                <a:solidFill>
                  <a:srgbClr val="16165D"/>
                </a:solidFill>
                <a:latin typeface="Bookman Old Style" pitchFamily="18" charset="0"/>
              </a:rPr>
              <a:t>Мы помогаем освоению новых технологий</a:t>
            </a:r>
          </a:p>
        </p:txBody>
      </p:sp>
      <p:sp>
        <p:nvSpPr>
          <p:cNvPr id="4101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2" name="Line 3"/>
          <p:cNvSpPr>
            <a:spLocks noChangeShapeType="1"/>
          </p:cNvSpPr>
          <p:nvPr/>
        </p:nvSpPr>
        <p:spPr bwMode="auto">
          <a:xfrm>
            <a:off x="2051050" y="4267200"/>
            <a:ext cx="698500" cy="762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3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4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>
            <a:off x="2195513" y="3581400"/>
            <a:ext cx="1163637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>
            <a:off x="2195513" y="4052888"/>
            <a:ext cx="1163637" cy="214312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09" name="Rectangle 21"/>
          <p:cNvSpPr>
            <a:spLocks noChangeArrowheads="1"/>
          </p:cNvSpPr>
          <p:nvPr/>
        </p:nvSpPr>
        <p:spPr bwMode="auto">
          <a:xfrm>
            <a:off x="3851275" y="1905000"/>
            <a:ext cx="40862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6165D"/>
                </a:solidFill>
              </a:rPr>
              <a:t>Как легко пользоваться интернетом.</a:t>
            </a:r>
          </a:p>
        </p:txBody>
      </p:sp>
      <p:sp>
        <p:nvSpPr>
          <p:cNvPr id="4110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1" name="Rectangle 23"/>
          <p:cNvSpPr>
            <a:spLocks noChangeArrowheads="1"/>
          </p:cNvSpPr>
          <p:nvPr/>
        </p:nvSpPr>
        <p:spPr bwMode="auto">
          <a:xfrm>
            <a:off x="3905250" y="2654300"/>
            <a:ext cx="41227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6165D"/>
                </a:solidFill>
              </a:rPr>
              <a:t>Как отправлять электронные письма</a:t>
            </a:r>
          </a:p>
        </p:txBody>
      </p:sp>
      <p:sp>
        <p:nvSpPr>
          <p:cNvPr id="4112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3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4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ea typeface="+mn-ea"/>
            </a:endParaRPr>
          </a:p>
        </p:txBody>
      </p:sp>
      <p:sp>
        <p:nvSpPr>
          <p:cNvPr id="4116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003399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7" name="Rectangle 30"/>
          <p:cNvSpPr>
            <a:spLocks noChangeArrowheads="1"/>
          </p:cNvSpPr>
          <p:nvPr/>
        </p:nvSpPr>
        <p:spPr bwMode="auto">
          <a:xfrm>
            <a:off x="4365625" y="4905375"/>
            <a:ext cx="3163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6165D"/>
                </a:solidFill>
              </a:rPr>
              <a:t>Как оформить презентацию</a:t>
            </a:r>
          </a:p>
        </p:txBody>
      </p:sp>
      <p:sp>
        <p:nvSpPr>
          <p:cNvPr id="4118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9B491B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19" name="Rectangle 33"/>
          <p:cNvSpPr>
            <a:spLocks noChangeArrowheads="1"/>
          </p:cNvSpPr>
          <p:nvPr/>
        </p:nvSpPr>
        <p:spPr bwMode="auto">
          <a:xfrm>
            <a:off x="4386263" y="3397250"/>
            <a:ext cx="3038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6165D"/>
                </a:solidFill>
              </a:rPr>
              <a:t>Как общаться в Интернете</a:t>
            </a:r>
          </a:p>
        </p:txBody>
      </p:sp>
      <p:sp>
        <p:nvSpPr>
          <p:cNvPr id="4120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93933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21" name="Прямоугольник 2"/>
          <p:cNvSpPr>
            <a:spLocks noChangeArrowheads="1"/>
          </p:cNvSpPr>
          <p:nvPr/>
        </p:nvSpPr>
        <p:spPr bwMode="auto">
          <a:xfrm>
            <a:off x="3505200" y="554038"/>
            <a:ext cx="4948238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i="1">
                <a:solidFill>
                  <a:srgbClr val="16165D"/>
                </a:solidFill>
              </a:rPr>
              <a:t>Наша команда решила помочь нашим учителям освоить информационные технологии:</a:t>
            </a:r>
          </a:p>
        </p:txBody>
      </p: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3843338" y="4121150"/>
            <a:ext cx="4181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16165D"/>
                </a:solidFill>
              </a:rPr>
              <a:t>Как создать документ на компьютере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2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/>
      <p:bldP spid="4110" grpId="0" animBg="1"/>
      <p:bldP spid="4111" grpId="0"/>
      <p:bldP spid="4112" grpId="0" animBg="1"/>
      <p:bldP spid="4113" grpId="0" animBg="1"/>
      <p:bldP spid="4114" grpId="0" animBg="1"/>
      <p:bldP spid="33" grpId="0" animBg="1"/>
      <p:bldP spid="4116" grpId="0" animBg="1"/>
      <p:bldP spid="4117" grpId="0"/>
      <p:bldP spid="4118" grpId="0" animBg="1"/>
      <p:bldP spid="4119" grpId="0"/>
      <p:bldP spid="4120" grpId="0" animBg="1"/>
      <p:bldP spid="4121" grpId="0"/>
      <p:bldP spid="4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://kupivse.info/loadfiles/moduls/doska/bigfoto/1cbc28312f8d4f2bdd68870dbb3ef05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1925"/>
            <a:ext cx="2668588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0" name="Picture 2" descr="C:\Users\Ольга\Desktop\Новая папка (2)\DSC03506.JPG"/>
          <p:cNvPicPr>
            <a:picLocks noChangeAspect="1" noChangeArrowheads="1"/>
          </p:cNvPicPr>
          <p:nvPr/>
        </p:nvPicPr>
        <p:blipFill rotWithShape="1">
          <a:blip r:embed="rId3"/>
          <a:srcRect l="3351" t="17707"/>
          <a:stretch/>
        </p:blipFill>
        <p:spPr bwMode="auto">
          <a:xfrm>
            <a:off x="2771775" y="1920875"/>
            <a:ext cx="6086475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Скругленная прямоугольная выноска 3"/>
          <p:cNvSpPr/>
          <p:nvPr/>
        </p:nvSpPr>
        <p:spPr bwMode="auto">
          <a:xfrm>
            <a:off x="2716213" y="307975"/>
            <a:ext cx="6230937" cy="1441450"/>
          </a:xfrm>
          <a:prstGeom prst="wedgeRoundRectCallout">
            <a:avLst>
              <a:gd name="adj1" fmla="val 49846"/>
              <a:gd name="adj2" fmla="val -21535"/>
              <a:gd name="adj3" fmla="val 16667"/>
            </a:avLst>
          </a:prstGeom>
          <a:ln>
            <a:solidFill>
              <a:srgbClr val="FF6600"/>
            </a:solidFill>
            <a:headEnd type="none" w="med" len="med"/>
            <a:tailEnd type="none" w="med" len="med"/>
          </a:ln>
          <a:effectLst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 sz="2000">
                <a:solidFill>
                  <a:schemeClr val="tx1"/>
                </a:solidFill>
                <a:latin typeface="Bookman Old Style" pitchFamily="18" charset="0"/>
              </a:rPr>
              <a:t>В нашей гимназии преподают опытные учителя. Они стараются идти в ногу со временем, используют новые технологии и не всегда это дается им легко.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250825" y="2352675"/>
            <a:ext cx="2376488" cy="3168650"/>
          </a:xfrm>
          <a:prstGeom prst="wedgeRoundRectCallout">
            <a:avLst>
              <a:gd name="adj1" fmla="val 60822"/>
              <a:gd name="adj2" fmla="val 225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tIns="36000" rIns="36000" bIns="36000"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Мы всегда рады помочь нашим учителям подготовить презентацию, найти информацию в Интернете, создать интерактивный тест.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Ольга\Desktop\Новая папка (2)\DSC03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9" r="14391"/>
          <a:stretch>
            <a:fillRect/>
          </a:stretch>
        </p:blipFill>
        <p:spPr bwMode="auto">
          <a:xfrm>
            <a:off x="4500563" y="265113"/>
            <a:ext cx="425291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 bwMode="auto">
          <a:xfrm>
            <a:off x="3127375" y="4138613"/>
            <a:ext cx="5692775" cy="1382712"/>
          </a:xfrm>
          <a:prstGeom prst="wedgeRoundRectCallout">
            <a:avLst>
              <a:gd name="adj1" fmla="val -1315"/>
              <a:gd name="adj2" fmla="val -83811"/>
              <a:gd name="adj3" fmla="val 16667"/>
            </a:avLst>
          </a:prstGeom>
          <a:ln>
            <a:solidFill>
              <a:srgbClr val="D6009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Наталья Алексеевна не стесняется обращаться к нам за помощью и использует в работе  онлайн-тесты, ресурсы Интернет, дистанционные технологии и т.д.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 bwMode="auto">
          <a:xfrm>
            <a:off x="360363" y="339725"/>
            <a:ext cx="3924300" cy="1870075"/>
          </a:xfrm>
          <a:prstGeom prst="wedgeRoundRectCallout">
            <a:avLst>
              <a:gd name="adj1" fmla="val 48488"/>
              <a:gd name="adj2" fmla="val 26597"/>
              <a:gd name="adj3" fmla="val 16667"/>
            </a:avLst>
          </a:prstGeom>
          <a:ln>
            <a:solidFill>
              <a:srgbClr val="00B05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Наталья Алексеевна - наш учитель математики и любимый классный руководитель.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Нам повезло учиться у такого опытного преподавателя.  </a:t>
            </a:r>
          </a:p>
        </p:txBody>
      </p:sp>
      <p:pic>
        <p:nvPicPr>
          <p:cNvPr id="6149" name="Picture 4" descr="http://www.clipartsfree.net/vector/medium/eleve-ordinateur_Clip_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70163"/>
            <a:ext cx="2686050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3" descr="C:\Users\Ольга\Desktop\Новая папка (2)\DSC03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6550"/>
            <a:ext cx="4057650" cy="270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78" name="Picture 2" descr="C:\Users\Ольга\Desktop\Новая папка (2)\DSC035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67000"/>
            <a:ext cx="4300538" cy="286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 bwMode="auto">
          <a:xfrm>
            <a:off x="4572000" y="404813"/>
            <a:ext cx="2808288" cy="2165350"/>
          </a:xfrm>
          <a:prstGeom prst="roundRect">
            <a:avLst/>
          </a:prstGeom>
          <a:ln>
            <a:solidFill>
              <a:srgbClr val="D60093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На уроках истории всегда очень интересно. Татьяна Афанасьевна увлекательно рассказывает о прошлом!  </a:t>
            </a:r>
          </a:p>
        </p:txBody>
      </p:sp>
      <p:pic>
        <p:nvPicPr>
          <p:cNvPr id="6149" name="Picture 5" descr="http://gigbucks.com/pics/t/30764-1.jpg?135932646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r="6723"/>
          <a:stretch>
            <a:fillRect/>
          </a:stretch>
        </p:blipFill>
        <p:spPr bwMode="auto">
          <a:xfrm>
            <a:off x="6862763" y="984250"/>
            <a:ext cx="2281237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250825" y="3355975"/>
            <a:ext cx="4321175" cy="2165350"/>
          </a:xfrm>
          <a:prstGeom prst="wedgeRoundRectCallout">
            <a:avLst>
              <a:gd name="adj1" fmla="val 59420"/>
              <a:gd name="adj2" fmla="val 7408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36000" rIns="36000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Но мы стараемся доказать ей, что будущее за информационными технологиями. Поэтому помогаем пользоваться электронным журналом – выставлять оценки, заполнять домашнее задание.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Это очень удобно!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sfile.f-static.com/image/users/213029/ftp/my_files/%D7%9E%D7%99%D7%93%D7%A2%20%D7%A0%D7%95%D7%A1%D7%A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7"/>
          <a:stretch>
            <a:fillRect/>
          </a:stretch>
        </p:blipFill>
        <p:spPr bwMode="auto">
          <a:xfrm>
            <a:off x="6300788" y="3289300"/>
            <a:ext cx="25622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2" name="Picture 2" descr="C:\Users\Ольга\Desktop\Новая папка (2)\DSC03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09575"/>
            <a:ext cx="507682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5605463" y="546100"/>
            <a:ext cx="3240087" cy="2592388"/>
          </a:xfrm>
          <a:prstGeom prst="wedgeRoundRectCallout">
            <a:avLst>
              <a:gd name="adj1" fmla="val -66794"/>
              <a:gd name="adj2" fmla="val -16273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Наш библиотекарь очень увлечена своим делом. Елена Вячеславовна учит нас любить книги, а мы помогаем ей осваивать компьютерные премудрости. 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250825" y="4179888"/>
            <a:ext cx="6049963" cy="1270000"/>
          </a:xfrm>
          <a:prstGeom prst="wedgeRoundRectCallout">
            <a:avLst>
              <a:gd name="adj1" fmla="val -19777"/>
              <a:gd name="adj2" fmla="val -90445"/>
              <a:gd name="adj3" fmla="val 16667"/>
            </a:avLst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ru-RU" altLang="ru-RU">
                <a:solidFill>
                  <a:schemeClr val="tx1"/>
                </a:solidFill>
                <a:latin typeface="Bookman Old Style" pitchFamily="18" charset="0"/>
              </a:rPr>
              <a:t>Маша показывает Елене Вячеславовне как можно вести свой блог и размещать в нем интересные новинки в мире литературы, знаменательные даты и биографии писателей.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316</Words>
  <Application>Microsoft Office PowerPoint</Application>
  <PresentationFormat>Экран (16:10)</PresentationFormat>
  <Paragraphs>29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Lucida Sans Unicode</vt:lpstr>
      <vt:lpstr>Calibri</vt:lpstr>
      <vt:lpstr>Times New Roman</vt:lpstr>
      <vt:lpstr>Arial Black</vt:lpstr>
      <vt:lpstr>Century Gothic</vt:lpstr>
      <vt:lpstr>Bookman Old Style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Андрей</cp:lastModifiedBy>
  <cp:revision>122</cp:revision>
  <cp:lastPrinted>1601-01-01T00:00:00Z</cp:lastPrinted>
  <dcterms:created xsi:type="dcterms:W3CDTF">2011-10-06T15:04:13Z</dcterms:created>
  <dcterms:modified xsi:type="dcterms:W3CDTF">2015-11-05T10:28:05Z</dcterms:modified>
</cp:coreProperties>
</file>